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4" r:id="rId2"/>
    <p:sldId id="330" r:id="rId3"/>
    <p:sldId id="295" r:id="rId4"/>
    <p:sldId id="318" r:id="rId5"/>
    <p:sldId id="287" r:id="rId6"/>
    <p:sldId id="309" r:id="rId7"/>
    <p:sldId id="312" r:id="rId8"/>
    <p:sldId id="332" r:id="rId9"/>
    <p:sldId id="333" r:id="rId10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FAFEC2"/>
    <a:srgbClr val="FF3300"/>
    <a:srgbClr val="481F67"/>
    <a:srgbClr val="0099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54" autoAdjust="0"/>
    <p:restoredTop sz="98415" autoAdjust="0"/>
  </p:normalViewPr>
  <p:slideViewPr>
    <p:cSldViewPr>
      <p:cViewPr>
        <p:scale>
          <a:sx n="60" d="100"/>
          <a:sy n="60" d="100"/>
        </p:scale>
        <p:origin x="-85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8" y="-84"/>
      </p:cViewPr>
      <p:guideLst>
        <p:guide orient="horz" pos="3108"/>
        <p:guide pos="21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C060A1-48B8-43E3-B236-8A206E6D82A3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CC5FDB-4B5A-471C-9DFB-122BF73DD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3137F-CD6A-42D0-9461-896F6E2FD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ACC46-2D31-4DCD-86D4-8C4009F53489}" type="slidenum">
              <a:rPr lang="en-US" i="1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i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8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Hỏi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về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trích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ngọn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thân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dừa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chính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mấy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?  (8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dao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theo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? 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lục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bát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tạo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thành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mỗi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thế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? 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hoa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hỏi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thêm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về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cuối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mỗi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6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tiếng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phẩy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), 8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tiếng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chấm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lưu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ý 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chữ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dễ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lẫn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(dang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tay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bạc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phếch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chải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hũ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rượu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Về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cách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trình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trong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vở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ô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chủ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định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hỏi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sau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bảng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quan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sát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phần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trình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trên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khung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kẻ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ô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viết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con, GV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phếch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rưỡu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944E2-F185-43AC-8735-FEA595C65E35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944E2-F185-43AC-8735-FEA595C65E35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C2EF-ECAC-458E-9856-CD3AA1C86D9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60A0-1AED-4923-865F-0BBEBB68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6F09-97B9-4188-A31F-69D21CEF8090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126FA-45BA-440A-8D02-571C9FCC0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C0DB-F308-4C08-B950-7DF7A77F0129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4153A-22F0-4417-91C8-B431A2A0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62C2-1266-4856-9DEF-DC1A58EAAA15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47A5-5F95-46C0-A1DB-91B7FB325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3FDF-109B-4F15-B492-4DCFBC092F9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B8025-60D6-4F4E-B6A9-6F8BEA3C1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2C20-D75F-4C1D-8B67-B9FA2F6E10FD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DCFC9-9CE7-4CFB-80B7-FF8B077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5046-6913-42CA-AFB1-6E4812D4A07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39D28-C4CA-485A-8CE9-73A16EC9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B4C9-285A-41C2-A25C-3869308E9B04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7F3B-7429-4DF1-9D41-279AA37D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0F18-D31B-401F-8B2F-801742E8E72A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4B9F-F539-4EEF-85D0-82F1DE882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55E9-449B-46BF-A7DA-FCC574D7DAAA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7B5F-5D10-4B89-A4B9-FDFECD09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27FC2-E8C3-4B44-B389-C8731173A8D4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AB14-A42F-4D7D-8E26-19C3E5DD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E2D5DB-A7B8-4B0A-8295-2F32606260A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581014-53C9-4A8F-9377-66EAD2C8A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defTabSz="957263">
              <a:defRPr/>
            </a:pPr>
            <a:r>
              <a:rPr lang="en-US" smtClean="0"/>
              <a:t>www.themegallery.com</a:t>
            </a:r>
          </a:p>
        </p:txBody>
      </p:sp>
      <p:pic>
        <p:nvPicPr>
          <p:cNvPr id="5123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4" name="Picture 9" descr="RADI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5785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7848600" y="40005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-17463" y="5259388"/>
            <a:ext cx="1806576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2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6067425"/>
            <a:ext cx="464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3" name="WordArt 23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1628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vi-VN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TIỂU HỌC NHÂN CHÍNH</a:t>
            </a:r>
          </a:p>
          <a:p>
            <a:r>
              <a:rPr lang="vi-VN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ĐÓN CÁC THẦY CÔ GIÁO VỀ DỰ</a:t>
            </a:r>
            <a:endParaRPr lang="en-US" sz="40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8984" name="WordArt 24"/>
          <p:cNvSpPr>
            <a:spLocks noChangeArrowheads="1" noChangeShapeType="1" noTextEdit="1"/>
          </p:cNvSpPr>
          <p:nvPr/>
        </p:nvSpPr>
        <p:spPr bwMode="auto">
          <a:xfrm>
            <a:off x="1828800" y="2590800"/>
            <a:ext cx="5410200" cy="87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400" kern="10" dirty="0" smtClean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CHÍNH TẢ</a:t>
            </a:r>
            <a:endParaRPr lang="en-US" sz="4400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8985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4076700" y="4116388"/>
            <a:ext cx="20716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7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 3A4</a:t>
            </a:r>
          </a:p>
        </p:txBody>
      </p:sp>
      <p:sp>
        <p:nvSpPr>
          <p:cNvPr id="5131" name="WordArt 5"/>
          <p:cNvSpPr>
            <a:spLocks noChangeArrowheads="1" noChangeShapeType="1" noTextEdit="1"/>
          </p:cNvSpPr>
          <p:nvPr/>
        </p:nvSpPr>
        <p:spPr bwMode="auto">
          <a:xfrm>
            <a:off x="2819400" y="5105400"/>
            <a:ext cx="556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Giáo viên: Nguyễn Thị Giang Thanh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3" grpId="0" animBg="1"/>
      <p:bldP spid="168984" grpId="0" animBg="1"/>
      <p:bldP spid="168984" grpId="1" animBg="1"/>
      <p:bldP spid="168984" grpId="2" animBg="1"/>
      <p:bldP spid="1689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 Folder\Tranh, anh, khung nen\Khung\christmas-vector-border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309664"/>
            <a:ext cx="9296400" cy="7777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5181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Chiếc</a:t>
            </a:r>
            <a:r>
              <a:rPr lang="en-US" sz="36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áo</a:t>
            </a:r>
            <a:r>
              <a:rPr lang="en-US" sz="36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len</a:t>
            </a:r>
            <a:endParaRPr lang="en-US" sz="3600" b="1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1" descr="tempimage31.tiff"/>
          <p:cNvPicPr>
            <a:picLocks/>
          </p:cNvPicPr>
          <p:nvPr/>
        </p:nvPicPr>
        <p:blipFill>
          <a:blip r:embed="rId3">
            <a:lum bright="-5000" contrast="60000"/>
          </a:blip>
          <a:srcRect/>
          <a:stretch>
            <a:fillRect/>
          </a:stretch>
        </p:blipFill>
        <p:spPr bwMode="auto">
          <a:xfrm>
            <a:off x="457200" y="914400"/>
            <a:ext cx="78644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609600" y="-304800"/>
            <a:ext cx="10134600" cy="7696200"/>
            <a:chOff x="-304800" y="-304800"/>
            <a:chExt cx="9829800" cy="7467600"/>
          </a:xfrm>
        </p:grpSpPr>
        <p:pic>
          <p:nvPicPr>
            <p:cNvPr id="19" name="Picture 18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-228599" y="-304800"/>
              <a:ext cx="3048000" cy="3056042"/>
            </a:xfrm>
            <a:prstGeom prst="rect">
              <a:avLst/>
            </a:prstGeom>
          </p:spPr>
        </p:pic>
        <p:pic>
          <p:nvPicPr>
            <p:cNvPr id="18" name="Picture 17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419100" y="4229100"/>
              <a:ext cx="3048000" cy="2819400"/>
            </a:xfrm>
            <a:prstGeom prst="rect">
              <a:avLst/>
            </a:prstGeom>
          </p:spPr>
        </p:pic>
        <p:pic>
          <p:nvPicPr>
            <p:cNvPr id="17" name="Picture 16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96779" y="-232621"/>
              <a:ext cx="3048000" cy="3056042"/>
            </a:xfrm>
            <a:prstGeom prst="rect">
              <a:avLst/>
            </a:prstGeom>
          </p:spPr>
        </p:pic>
        <p:pic>
          <p:nvPicPr>
            <p:cNvPr id="11" name="Picture 10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4030558"/>
              <a:ext cx="3048000" cy="3056042"/>
            </a:xfrm>
            <a:prstGeom prst="rect">
              <a:avLst/>
            </a:prstGeom>
          </p:spPr>
        </p:pic>
      </p:grp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429000" y="69598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latin typeface="HP001 4 hàng" pitchFamily="34" charset="0"/>
              </a:rPr>
              <a:t>Chính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tả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429000" y="1244025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Ai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lỗi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" y="1595021"/>
            <a:ext cx="8991600" cy="5262979"/>
            <a:chOff x="228600" y="1595021"/>
            <a:chExt cx="8991600" cy="5262979"/>
          </a:xfrm>
        </p:grpSpPr>
        <p:sp>
          <p:nvSpPr>
            <p:cNvPr id="4101" name="TextBox 5"/>
            <p:cNvSpPr txBox="1">
              <a:spLocks noChangeArrowheads="1"/>
            </p:cNvSpPr>
            <p:nvPr/>
          </p:nvSpPr>
          <p:spPr bwMode="auto">
            <a:xfrm>
              <a:off x="228600" y="1595021"/>
              <a:ext cx="8991600" cy="5262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HP001 4 hàng" pitchFamily="34" charset="0"/>
                </a:rPr>
                <a:t> </a:t>
              </a:r>
              <a:r>
                <a:rPr lang="en-US" sz="3200" b="1" dirty="0" smtClean="0">
                  <a:latin typeface="HP001 4 hàng" pitchFamily="34" charset="0"/>
                </a:rPr>
                <a:t>  </a:t>
              </a:r>
              <a:r>
                <a:rPr lang="en-US" sz="3200" b="1" dirty="0" err="1" smtClean="0">
                  <a:latin typeface="HP001 4 hàng" pitchFamily="34" charset="0"/>
                </a:rPr>
                <a:t>Nằm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cuộn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tròn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trong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chiếc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chăn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bông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ấm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áp</a:t>
              </a:r>
              <a:r>
                <a:rPr lang="en-US" sz="3200" b="1" dirty="0" smtClean="0">
                  <a:latin typeface="HP001 4 hàng" pitchFamily="34" charset="0"/>
                </a:rPr>
                <a:t>, </a:t>
              </a:r>
              <a:r>
                <a:rPr lang="en-US" sz="3200" b="1" dirty="0" err="1" smtClean="0">
                  <a:latin typeface="HP001 4 hàng" pitchFamily="34" charset="0"/>
                </a:rPr>
                <a:t>Lan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ân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hận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quá</a:t>
              </a:r>
              <a:r>
                <a:rPr lang="en-US" sz="3200" b="1" dirty="0" smtClean="0">
                  <a:latin typeface="HP001 4 hàng" pitchFamily="34" charset="0"/>
                </a:rPr>
                <a:t>. </a:t>
              </a:r>
              <a:r>
                <a:rPr lang="en-US" sz="3200" b="1" dirty="0" err="1" smtClean="0">
                  <a:latin typeface="HP001 4 hàng" pitchFamily="34" charset="0"/>
                </a:rPr>
                <a:t>Em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muốn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ngồi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dậy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xin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lỗi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mẹ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và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anh</a:t>
              </a:r>
              <a:r>
                <a:rPr lang="en-US" sz="3200" b="1" dirty="0" smtClean="0">
                  <a:latin typeface="HP001 4 hàng" pitchFamily="34" charset="0"/>
                </a:rPr>
                <a:t>, </a:t>
              </a:r>
              <a:r>
                <a:rPr lang="en-US" sz="3200" b="1" dirty="0" err="1" smtClean="0">
                  <a:latin typeface="HP001 4 hàng" pitchFamily="34" charset="0"/>
                </a:rPr>
                <a:t>nhưng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lại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xấu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hổ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vì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mình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đã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vờ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ngủ</a:t>
              </a:r>
              <a:r>
                <a:rPr lang="en-US" sz="3200" b="1" dirty="0" smtClean="0">
                  <a:latin typeface="HP001 4 hàng" pitchFamily="34" charset="0"/>
                </a:rPr>
                <a:t>. </a:t>
              </a:r>
              <a:r>
                <a:rPr lang="en-US" sz="3200" b="1" dirty="0" err="1" smtClean="0">
                  <a:latin typeface="HP001 4 hàng" pitchFamily="34" charset="0"/>
                </a:rPr>
                <a:t>Áp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mặt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xuống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gối</a:t>
              </a:r>
              <a:r>
                <a:rPr lang="en-US" sz="3200" b="1" dirty="0" smtClean="0">
                  <a:latin typeface="HP001 4 hàng" pitchFamily="34" charset="0"/>
                </a:rPr>
                <a:t>, </a:t>
              </a:r>
              <a:r>
                <a:rPr lang="en-US" sz="3200" b="1" dirty="0" err="1" smtClean="0">
                  <a:latin typeface="HP001 4 hàng" pitchFamily="34" charset="0"/>
                </a:rPr>
                <a:t>em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mong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trời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mau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sáng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để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nói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với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mẹ</a:t>
              </a:r>
              <a:r>
                <a:rPr lang="en-US" sz="3200" b="1" dirty="0" smtClean="0">
                  <a:latin typeface="HP001 4 hàng" pitchFamily="34" charset="0"/>
                </a:rPr>
                <a:t> : “ Con </a:t>
              </a:r>
              <a:r>
                <a:rPr lang="en-US" sz="3200" b="1" dirty="0" err="1" smtClean="0">
                  <a:latin typeface="HP001 4 hàng" pitchFamily="34" charset="0"/>
                </a:rPr>
                <a:t>không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thích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chiếc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áo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ấy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nữa</a:t>
              </a:r>
              <a:r>
                <a:rPr lang="en-US" sz="3200" b="1" dirty="0" smtClean="0">
                  <a:latin typeface="HP001 4 hàng" pitchFamily="34" charset="0"/>
                </a:rPr>
                <a:t>. </a:t>
              </a:r>
              <a:r>
                <a:rPr lang="en-US" sz="3200" b="1" dirty="0" err="1" smtClean="0">
                  <a:latin typeface="HP001 4 hàng" pitchFamily="34" charset="0"/>
                </a:rPr>
                <a:t>Mẹ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hãy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để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tiền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mua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áo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ấm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cho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cả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hai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anh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em</a:t>
              </a:r>
              <a:r>
                <a:rPr lang="en-US" sz="3200" b="1" dirty="0" smtClean="0">
                  <a:latin typeface="HP001 4 hàng" pitchFamily="34" charset="0"/>
                </a:rPr>
                <a:t>.” </a:t>
              </a:r>
              <a:endParaRPr lang="en-US" sz="2800" b="1" dirty="0">
                <a:latin typeface="HP001 4 hàng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524000" y="3810000"/>
              <a:ext cx="762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28600" y="1595021"/>
            <a:ext cx="8991600" cy="5262979"/>
            <a:chOff x="228600" y="1595021"/>
            <a:chExt cx="8991600" cy="5262979"/>
          </a:xfrm>
        </p:grpSpPr>
        <p:sp>
          <p:nvSpPr>
            <p:cNvPr id="23" name="TextBox 5"/>
            <p:cNvSpPr txBox="1">
              <a:spLocks noChangeArrowheads="1"/>
            </p:cNvSpPr>
            <p:nvPr/>
          </p:nvSpPr>
          <p:spPr bwMode="auto">
            <a:xfrm>
              <a:off x="228600" y="1595021"/>
              <a:ext cx="8991600" cy="5262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HP001 4 hàng" pitchFamily="34" charset="0"/>
                </a:rPr>
                <a:t> </a:t>
              </a:r>
              <a:r>
                <a:rPr lang="en-US" sz="3200" b="1" dirty="0" smtClean="0">
                  <a:latin typeface="HP001 4 hàng" pitchFamily="34" charset="0"/>
                </a:rPr>
                <a:t> 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N</a:t>
              </a:r>
              <a:r>
                <a:rPr lang="en-US" sz="3200" b="1" dirty="0" err="1" smtClean="0">
                  <a:latin typeface="HP001 4 hàng" pitchFamily="34" charset="0"/>
                </a:rPr>
                <a:t>ằm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cuộn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tròn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trong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chiếc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chăn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bông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ấm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áp</a:t>
              </a:r>
              <a:r>
                <a:rPr lang="en-US" sz="3200" b="1" dirty="0" smtClean="0">
                  <a:latin typeface="HP001 4 hàng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L</a:t>
              </a:r>
              <a:r>
                <a:rPr lang="en-US" sz="3200" b="1" dirty="0" err="1" smtClean="0">
                  <a:latin typeface="HP001 4 hàng" pitchFamily="34" charset="0"/>
                </a:rPr>
                <a:t>an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ân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hận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quá</a:t>
              </a:r>
              <a:r>
                <a:rPr lang="en-US" sz="3200" b="1" dirty="0" smtClean="0">
                  <a:latin typeface="HP001 4 hàng" pitchFamily="34" charset="0"/>
                </a:rPr>
                <a:t>.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E</a:t>
              </a:r>
              <a:r>
                <a:rPr lang="en-US" sz="3200" b="1" dirty="0" err="1" smtClean="0">
                  <a:latin typeface="HP001 4 hàng" pitchFamily="34" charset="0"/>
                </a:rPr>
                <a:t>m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muốn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ngồi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dậy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xin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lỗi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mẹ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và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anh</a:t>
              </a:r>
              <a:r>
                <a:rPr lang="en-US" sz="3200" b="1" dirty="0" smtClean="0">
                  <a:latin typeface="HP001 4 hàng" pitchFamily="34" charset="0"/>
                </a:rPr>
                <a:t>, </a:t>
              </a:r>
              <a:r>
                <a:rPr lang="en-US" sz="3200" b="1" dirty="0" err="1" smtClean="0">
                  <a:latin typeface="HP001 4 hàng" pitchFamily="34" charset="0"/>
                </a:rPr>
                <a:t>nhưng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lại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xấu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hổ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vì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mình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đã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vờ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ngủ</a:t>
              </a:r>
              <a:r>
                <a:rPr lang="en-US" sz="3200" b="1" dirty="0" smtClean="0">
                  <a:latin typeface="HP001 4 hàng" pitchFamily="34" charset="0"/>
                </a:rPr>
                <a:t>.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Á</a:t>
              </a:r>
              <a:r>
                <a:rPr lang="en-US" sz="3200" b="1" dirty="0" err="1" smtClean="0">
                  <a:latin typeface="HP001 4 hàng" pitchFamily="34" charset="0"/>
                </a:rPr>
                <a:t>p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mặt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xuống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gối</a:t>
              </a:r>
              <a:r>
                <a:rPr lang="en-US" sz="3200" b="1" dirty="0" smtClean="0">
                  <a:latin typeface="HP001 4 hàng" pitchFamily="34" charset="0"/>
                </a:rPr>
                <a:t>, </a:t>
              </a:r>
              <a:r>
                <a:rPr lang="en-US" sz="3200" b="1" dirty="0" err="1" smtClean="0">
                  <a:latin typeface="HP001 4 hàng" pitchFamily="34" charset="0"/>
                </a:rPr>
                <a:t>em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mong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trời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mau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sáng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để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nói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với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mẹ</a:t>
              </a:r>
              <a:r>
                <a:rPr lang="en-US" sz="3200" b="1" dirty="0" smtClean="0">
                  <a:latin typeface="HP001 4 hàng" pitchFamily="34" charset="0"/>
                </a:rPr>
                <a:t> : 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itchFamily="34" charset="0"/>
                </a:rPr>
                <a:t>“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itchFamily="34" charset="0"/>
                </a:rPr>
                <a:t>C</a:t>
              </a:r>
              <a:r>
                <a:rPr lang="en-US" sz="3200" b="1" dirty="0" smtClean="0">
                  <a:latin typeface="HP001 4 hàng" pitchFamily="34" charset="0"/>
                </a:rPr>
                <a:t>on </a:t>
              </a:r>
              <a:r>
                <a:rPr lang="en-US" sz="3200" b="1" dirty="0" err="1" smtClean="0">
                  <a:latin typeface="HP001 4 hàng" pitchFamily="34" charset="0"/>
                </a:rPr>
                <a:t>không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thích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chiếc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áo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ấy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nữa</a:t>
              </a:r>
              <a:r>
                <a:rPr lang="en-US" sz="3200" b="1" dirty="0" smtClean="0">
                  <a:latin typeface="HP001 4 hàng" pitchFamily="34" charset="0"/>
                </a:rPr>
                <a:t>.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M</a:t>
              </a:r>
              <a:r>
                <a:rPr lang="en-US" sz="3200" b="1" dirty="0" err="1" smtClean="0">
                  <a:latin typeface="HP001 4 hàng" pitchFamily="34" charset="0"/>
                </a:rPr>
                <a:t>ẹ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hãy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để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tiền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mua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áo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ấm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cho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cả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hai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anh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latin typeface="HP001 4 hàng" pitchFamily="34" charset="0"/>
                </a:rPr>
                <a:t>em</a:t>
              </a:r>
              <a:r>
                <a:rPr lang="en-US" sz="3200" b="1" dirty="0" smtClean="0">
                  <a:latin typeface="HP001 4 hàng" pitchFamily="34" charset="0"/>
                </a:rPr>
                <a:t>.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itchFamily="34" charset="0"/>
                </a:rPr>
                <a:t>”</a:t>
              </a:r>
              <a:r>
                <a:rPr lang="en-US" sz="3200" b="1" dirty="0" smtClean="0">
                  <a:latin typeface="HP001 4 hàng" pitchFamily="34" charset="0"/>
                </a:rPr>
                <a:t> </a:t>
              </a:r>
              <a:endParaRPr lang="en-US" sz="2800" b="1" dirty="0">
                <a:latin typeface="HP001 4 hàng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524000" y="3810000"/>
              <a:ext cx="762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762000" y="2286000"/>
            <a:ext cx="27432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38800" y="2286000"/>
            <a:ext cx="18288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39000" y="3046412"/>
            <a:ext cx="12192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" descr="ELF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735927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38400" y="1371600"/>
          <a:ext cx="4800600" cy="312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00300"/>
                <a:gridCol w="2400300"/>
              </a:tblGrid>
              <a:tr h="1041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667000" y="1371601"/>
            <a:ext cx="5181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nằm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cuộn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tròn</a:t>
            </a:r>
            <a:endParaRPr lang="en-US" sz="48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chăn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bông</a:t>
            </a:r>
            <a:endParaRPr lang="en-US" sz="48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 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lỗi</a:t>
            </a:r>
            <a:endParaRPr lang="en-US" sz="4800" b="1" dirty="0">
              <a:solidFill>
                <a:srgbClr val="FF0000"/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endParaRPr lang="en-US" sz="4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86874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18" name="Picture 17" descr="1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0"/>
            <a:ext cx="52959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81400" y="4267200"/>
            <a:ext cx="23622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981200" y="1295400"/>
            <a:ext cx="6172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Nằm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cuộn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tròn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Chăn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bông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Xin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lỗi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5" descr="tu_the_ngoi_viet%20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114800"/>
            <a:ext cx="2133600" cy="24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457200"/>
            <a:ext cx="5715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Tư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thế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ngồi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endParaRPr lang="en-US" sz="36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7162800" cy="2819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Lưng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thẳng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không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tì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ngực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vào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bàn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Đầu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hơi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cúi</a:t>
            </a:r>
            <a:r>
              <a:rPr lang="en-US" sz="2800" b="1" dirty="0" smtClean="0">
                <a:solidFill>
                  <a:schemeClr val="accent2"/>
                </a:solidFill>
              </a:rPr>
              <a:t>. </a:t>
            </a:r>
            <a:r>
              <a:rPr lang="en-US" sz="2800" b="1" dirty="0" err="1" smtClean="0">
                <a:solidFill>
                  <a:schemeClr val="accent2"/>
                </a:solidFill>
              </a:rPr>
              <a:t>Mắt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cách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vở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khoảng</a:t>
            </a:r>
            <a:r>
              <a:rPr lang="en-US" sz="2800" b="1" dirty="0" smtClean="0">
                <a:solidFill>
                  <a:schemeClr val="accent2"/>
                </a:solidFill>
              </a:rPr>
              <a:t> 25cm.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Tay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trái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tì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nhẹ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lên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mép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vở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để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giữ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Hai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chân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để</a:t>
            </a:r>
            <a:r>
              <a:rPr lang="en-US" sz="2800" b="1" dirty="0" smtClean="0">
                <a:solidFill>
                  <a:schemeClr val="accent2"/>
                </a:solidFill>
              </a:rPr>
              <a:t> song </a:t>
            </a:r>
            <a:r>
              <a:rPr lang="en-US" sz="2800" b="1" dirty="0" err="1" smtClean="0">
                <a:solidFill>
                  <a:schemeClr val="accent2"/>
                </a:solidFill>
              </a:rPr>
              <a:t>song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thoải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mái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33600" y="1630501"/>
            <a:ext cx="480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8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endParaRPr lang="en-US" sz="80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Chính</a:t>
            </a:r>
            <a:r>
              <a:rPr lang="en-US" sz="8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tả</a:t>
            </a:r>
            <a:endParaRPr lang="en-US" sz="80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97" descr="khung 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457200"/>
            <a:ext cx="9601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86"/>
          <p:cNvSpPr txBox="1">
            <a:spLocks noChangeArrowheads="1"/>
          </p:cNvSpPr>
          <p:nvPr/>
        </p:nvSpPr>
        <p:spPr bwMode="auto">
          <a:xfrm>
            <a:off x="1524000" y="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9220" name="Text Box 289"/>
          <p:cNvSpPr txBox="1">
            <a:spLocks noChangeArrowheads="1"/>
          </p:cNvSpPr>
          <p:nvPr/>
        </p:nvSpPr>
        <p:spPr bwMode="auto">
          <a:xfrm>
            <a:off x="762000" y="3151525"/>
            <a:ext cx="373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0150" lvl="1" indent="-742950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a) 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l</a:t>
            </a:r>
            <a:r>
              <a:rPr lang="en-US" sz="4000" b="1" dirty="0" smtClean="0">
                <a:latin typeface="HP001 4 hàng" pitchFamily="34" charset="0"/>
              </a:rPr>
              <a:t> </a:t>
            </a:r>
            <a:r>
              <a:rPr lang="en-US" sz="4000" b="1" dirty="0">
                <a:latin typeface="HP001 4 hàng" pitchFamily="34" charset="0"/>
              </a:rPr>
              <a:t>hay 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n</a:t>
            </a:r>
            <a:r>
              <a:rPr lang="en-US" sz="4000" b="1" dirty="0" smtClean="0">
                <a:latin typeface="HP001 4 hàng" pitchFamily="34" charset="0"/>
              </a:rPr>
              <a:t>?</a:t>
            </a:r>
            <a:endParaRPr lang="en-US" sz="4000" b="1" dirty="0">
              <a:latin typeface="HP001 4 hàng" pitchFamily="34" charset="0"/>
            </a:endParaRP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- 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hạ</a:t>
            </a: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 …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ệnh</a:t>
            </a:r>
            <a:endParaRPr lang="en-US" sz="4000" b="1" dirty="0">
              <a:solidFill>
                <a:srgbClr val="3333FF"/>
              </a:solidFill>
              <a:latin typeface="HP001 4 hàng" pitchFamily="34" charset="0"/>
            </a:endParaRP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- …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ộp</a:t>
            </a: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bài</a:t>
            </a:r>
            <a:endParaRPr lang="en-US" sz="4000" b="1" dirty="0" smtClean="0">
              <a:solidFill>
                <a:srgbClr val="3333FF"/>
              </a:solidFill>
              <a:latin typeface="HP001 4 hàng" pitchFamily="34" charset="0"/>
            </a:endParaRP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- </a:t>
            </a:r>
            <a:r>
              <a:rPr lang="en-US" sz="4000" b="1" dirty="0" err="1" smtClean="0">
                <a:solidFill>
                  <a:srgbClr val="3333FF"/>
                </a:solidFill>
                <a:latin typeface="HP001 4 hàng" pitchFamily="34" charset="0"/>
              </a:rPr>
              <a:t>hôm</a:t>
            </a:r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 …ọ</a:t>
            </a:r>
            <a:endParaRPr lang="en-US" sz="40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9222" name="Text Box 289"/>
          <p:cNvSpPr txBox="1">
            <a:spLocks noChangeArrowheads="1"/>
          </p:cNvSpPr>
          <p:nvPr/>
        </p:nvSpPr>
        <p:spPr bwMode="auto">
          <a:xfrm>
            <a:off x="762000" y="8636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Điền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vào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chỗ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trống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2" name="Text Box 289"/>
          <p:cNvSpPr txBox="1">
            <a:spLocks noChangeArrowheads="1"/>
          </p:cNvSpPr>
          <p:nvPr/>
        </p:nvSpPr>
        <p:spPr bwMode="auto">
          <a:xfrm>
            <a:off x="1981200" y="4114800"/>
            <a:ext cx="83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l 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 Box 289"/>
          <p:cNvSpPr txBox="1">
            <a:spLocks noChangeArrowheads="1"/>
          </p:cNvSpPr>
          <p:nvPr/>
        </p:nvSpPr>
        <p:spPr bwMode="auto">
          <a:xfrm>
            <a:off x="1066800" y="4992469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n</a:t>
            </a:r>
            <a:endParaRPr lang="en-US" sz="1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 Box 289"/>
          <p:cNvSpPr txBox="1">
            <a:spLocks noChangeArrowheads="1"/>
          </p:cNvSpPr>
          <p:nvPr/>
        </p:nvSpPr>
        <p:spPr bwMode="auto">
          <a:xfrm>
            <a:off x="2286000" y="5907088"/>
            <a:ext cx="60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 Box 289"/>
          <p:cNvSpPr txBox="1">
            <a:spLocks noChangeArrowheads="1"/>
          </p:cNvSpPr>
          <p:nvPr/>
        </p:nvSpPr>
        <p:spPr bwMode="auto">
          <a:xfrm>
            <a:off x="5638800" y="4154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ang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029200" y="3200400"/>
            <a:ext cx="3962400" cy="3477875"/>
            <a:chOff x="5029200" y="3657600"/>
            <a:chExt cx="3962400" cy="3477875"/>
          </a:xfrm>
        </p:grpSpPr>
        <p:sp>
          <p:nvSpPr>
            <p:cNvPr id="18" name="Text Box 289"/>
            <p:cNvSpPr txBox="1">
              <a:spLocks noChangeArrowheads="1"/>
            </p:cNvSpPr>
            <p:nvPr/>
          </p:nvSpPr>
          <p:spPr bwMode="auto">
            <a:xfrm>
              <a:off x="5029200" y="3657600"/>
              <a:ext cx="3962400" cy="34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742950" indent="-742950" eaLnBrk="0" hangingPunct="0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3333FF"/>
                  </a:solidFill>
                  <a:latin typeface="HP001 4 hàng" pitchFamily="34" charset="0"/>
                </a:rPr>
                <a:t>b) 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itchFamily="34" charset="0"/>
                </a:rPr>
                <a:t>an</a:t>
              </a:r>
              <a:r>
                <a:rPr lang="en-US" sz="4000" b="1" dirty="0" smtClean="0">
                  <a:latin typeface="HP001 4 hàng" pitchFamily="34" charset="0"/>
                </a:rPr>
                <a:t> </a:t>
              </a:r>
              <a:r>
                <a:rPr lang="en-US" sz="4000" b="1" dirty="0">
                  <a:latin typeface="HP001 4 hàng" pitchFamily="34" charset="0"/>
                </a:rPr>
                <a:t>hay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ang</a:t>
              </a:r>
              <a:r>
                <a:rPr lang="en-US" sz="4000" b="1" dirty="0" smtClean="0">
                  <a:latin typeface="HP001 4 hàng" pitchFamily="34" charset="0"/>
                </a:rPr>
                <a:t>?</a:t>
              </a:r>
              <a:endParaRPr lang="en-US" sz="4000" b="1" dirty="0">
                <a:latin typeface="HP001 4 hàng" pitchFamily="34" charset="0"/>
              </a:endParaRPr>
            </a:p>
            <a:p>
              <a:pPr marL="742950" indent="-742950" eaLnBrk="0" hangingPunct="0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3333FF"/>
                  </a:solidFill>
                  <a:latin typeface="HP001 4 hàng" pitchFamily="34" charset="0"/>
                </a:rPr>
                <a:t>- đ…..  </a:t>
              </a:r>
              <a:r>
                <a:rPr lang="en-US" sz="4000" b="1" dirty="0" err="1" smtClean="0">
                  <a:solidFill>
                    <a:srgbClr val="3333FF"/>
                  </a:solidFill>
                  <a:latin typeface="HP001 4 hàng" pitchFamily="34" charset="0"/>
                </a:rPr>
                <a:t>hoàng</a:t>
              </a:r>
              <a:endParaRPr lang="en-US" sz="4000" b="1" dirty="0">
                <a:solidFill>
                  <a:srgbClr val="3333FF"/>
                </a:solidFill>
                <a:latin typeface="HP001 4 hàng" pitchFamily="34" charset="0"/>
              </a:endParaRPr>
            </a:p>
            <a:p>
              <a:pPr marL="742950" indent="-742950" eaLnBrk="0" hangingPunct="0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3333FF"/>
                  </a:solidFill>
                  <a:latin typeface="HP001 4 hàng" pitchFamily="34" charset="0"/>
                </a:rPr>
                <a:t>- đ….. </a:t>
              </a:r>
              <a:r>
                <a:rPr lang="en-US" sz="4000" b="1" dirty="0" err="1" smtClean="0">
                  <a:solidFill>
                    <a:srgbClr val="3333FF"/>
                  </a:solidFill>
                  <a:latin typeface="HP001 4 hàng" pitchFamily="34" charset="0"/>
                </a:rPr>
                <a:t>ông</a:t>
              </a:r>
              <a:endParaRPr lang="en-US" sz="4000" b="1" dirty="0" smtClean="0">
                <a:solidFill>
                  <a:srgbClr val="3333FF"/>
                </a:solidFill>
                <a:latin typeface="HP001 4 hàng" pitchFamily="34" charset="0"/>
              </a:endParaRPr>
            </a:p>
            <a:p>
              <a:pPr marL="742950" indent="-742950" eaLnBrk="0" hangingPunct="0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3333FF"/>
                  </a:solidFill>
                  <a:latin typeface="HP001 4 hàng" pitchFamily="34" charset="0"/>
                </a:rPr>
                <a:t>- s…… </a:t>
              </a:r>
              <a:r>
                <a:rPr lang="en-US" sz="4000" b="1" dirty="0" err="1" smtClean="0">
                  <a:solidFill>
                    <a:srgbClr val="3333FF"/>
                  </a:solidFill>
                  <a:latin typeface="HP001 4 hàng" pitchFamily="34" charset="0"/>
                </a:rPr>
                <a:t>loáng</a:t>
              </a:r>
              <a:endParaRPr lang="en-US" sz="40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9173372">
              <a:off x="5780168" y="437136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33FF"/>
                  </a:solidFill>
                </a:rPr>
                <a:t>\</a:t>
              </a: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9173372">
              <a:off x="5802232" y="528576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33FF"/>
                  </a:solidFill>
                </a:rPr>
                <a:t>\</a:t>
              </a:r>
              <a:endParaRPr lang="en-US" b="1" dirty="0">
                <a:solidFill>
                  <a:srgbClr val="3333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3444997">
              <a:off x="5893491" y="6384503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33FF"/>
                  </a:solidFill>
                </a:rPr>
                <a:t>\</a:t>
              </a:r>
              <a:endParaRPr lang="en-US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26" name="Text Box 289"/>
          <p:cNvSpPr txBox="1">
            <a:spLocks noChangeArrowheads="1"/>
          </p:cNvSpPr>
          <p:nvPr/>
        </p:nvSpPr>
        <p:spPr bwMode="auto">
          <a:xfrm>
            <a:off x="5638800" y="50686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an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7" name="Text Box 289"/>
          <p:cNvSpPr txBox="1">
            <a:spLocks noChangeArrowheads="1"/>
          </p:cNvSpPr>
          <p:nvPr/>
        </p:nvSpPr>
        <p:spPr bwMode="auto">
          <a:xfrm>
            <a:off x="5638800" y="59830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ang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97" descr="khung 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457200"/>
            <a:ext cx="9601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289"/>
          <p:cNvSpPr txBox="1">
            <a:spLocks noChangeArrowheads="1"/>
          </p:cNvSpPr>
          <p:nvPr/>
        </p:nvSpPr>
        <p:spPr bwMode="auto">
          <a:xfrm>
            <a:off x="762000" y="3048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3.Viết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vào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vở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chữ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tên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còn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thiếu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bảng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sau</a:t>
            </a:r>
            <a:r>
              <a:rPr lang="en-US" sz="3200" b="1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3200" b="1" dirty="0">
              <a:solidFill>
                <a:srgbClr val="10253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81000" y="1447800"/>
          <a:ext cx="6477001" cy="5281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0213"/>
                <a:gridCol w="2509838"/>
                <a:gridCol w="2266950"/>
              </a:tblGrid>
              <a:tr h="7098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thứ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tự</a:t>
                      </a:r>
                      <a:endParaRPr lang="en-US" sz="2800" dirty="0">
                        <a:solidFill>
                          <a:srgbClr val="3333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Chữ</a:t>
                      </a:r>
                      <a:endParaRPr lang="en-US" sz="2800" dirty="0">
                        <a:solidFill>
                          <a:srgbClr val="3333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Tên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chữ</a:t>
                      </a:r>
                      <a:endParaRPr lang="en-US" sz="2800" dirty="0">
                        <a:solidFill>
                          <a:srgbClr val="3333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  <a:tr h="4545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HP001 4 hàng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1" y="21115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333FF"/>
                </a:solidFill>
                <a:latin typeface="HP001 4 hàng" pitchFamily="34" charset="0"/>
              </a:rPr>
              <a:t>a</a:t>
            </a:r>
            <a:endParaRPr lang="en-US" sz="40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1" y="204995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71801" y="2514600"/>
            <a:ext cx="4191000" cy="4510444"/>
            <a:chOff x="3886200" y="2590800"/>
            <a:chExt cx="4191000" cy="4510444"/>
          </a:xfrm>
        </p:grpSpPr>
        <p:sp>
          <p:nvSpPr>
            <p:cNvPr id="24" name="TextBox 23"/>
            <p:cNvSpPr txBox="1"/>
            <p:nvPr/>
          </p:nvSpPr>
          <p:spPr>
            <a:xfrm>
              <a:off x="6172200" y="2590800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HP001 4 hàng" pitchFamily="34" charset="0"/>
                </a:rPr>
                <a:t>á</a:t>
              </a:r>
              <a:endParaRPr lang="en-US" sz="44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72200" y="3131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HP001 4 hàng" pitchFamily="34" charset="0"/>
                </a:rPr>
                <a:t>ớ</a:t>
              </a:r>
              <a:endParaRPr lang="en-US" sz="48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2400" y="36970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3333FF"/>
                  </a:solidFill>
                  <a:latin typeface="HP001 4 hàng" pitchFamily="34" charset="0"/>
                </a:rPr>
                <a:t>b</a:t>
              </a:r>
              <a:endParaRPr lang="en-US" sz="36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62400" y="4031159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3333FF"/>
                  </a:solidFill>
                  <a:latin typeface="HP001 4 hàng" pitchFamily="34" charset="0"/>
                </a:rPr>
                <a:t>c</a:t>
              </a:r>
              <a:endParaRPr lang="en-US" sz="44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67400" y="4596825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xê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hát</a:t>
              </a:r>
              <a:endParaRPr lang="en-US" sz="32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62400" y="5007114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3333FF"/>
                  </a:solidFill>
                  <a:latin typeface="HP001 4 hàng" pitchFamily="34" charset="0"/>
                </a:rPr>
                <a:t>d</a:t>
              </a:r>
              <a:endParaRPr lang="en-US" sz="40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62400" y="55258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3333FF"/>
                  </a:solidFill>
                  <a:latin typeface="HP001 4 hàng" pitchFamily="34" charset="0"/>
                </a:rPr>
                <a:t>đ</a:t>
              </a:r>
              <a:endParaRPr lang="en-US" sz="36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86200" y="5867400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3333FF"/>
                  </a:solidFill>
                  <a:latin typeface="HP001 4 hàng" pitchFamily="34" charset="0"/>
                </a:rPr>
                <a:t>e</a:t>
              </a:r>
              <a:endParaRPr lang="en-US" sz="48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86200" y="6331803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3333FF"/>
                  </a:solidFill>
                  <a:latin typeface="HP001 4 hàng" pitchFamily="34" charset="0"/>
                </a:rPr>
                <a:t>ê</a:t>
              </a:r>
              <a:endParaRPr lang="en-US" sz="4400" b="1" dirty="0">
                <a:solidFill>
                  <a:srgbClr val="3333FF"/>
                </a:solidFill>
                <a:latin typeface="HP001 4 hàng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2553516</TotalTime>
  <Words>561</Words>
  <Application>Microsoft Office PowerPoint</Application>
  <PresentationFormat>On-screen Show (4:3)</PresentationFormat>
  <Paragraphs>88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Slide 2</vt:lpstr>
      <vt:lpstr>Slide 3</vt:lpstr>
      <vt:lpstr>Slide 4</vt:lpstr>
      <vt:lpstr>Slide 5</vt:lpstr>
      <vt:lpstr>- Lưng thẳng, không tì ngực vào bàn. - Đầu hơi cúi. Mắt cách vở khoảng 25cm. - Tay trái tì nhẹ lên mép vở để giữ. - Hai chân để song song, thoải mái.</vt:lpstr>
      <vt:lpstr>Slide 7</vt:lpstr>
      <vt:lpstr>Slide 8</vt:lpstr>
      <vt:lpstr>Slide 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Lop 2/2</dc:title>
  <dc:creator>GV: Nguyen Thi Khoe</dc:creator>
  <cp:lastModifiedBy>3a5</cp:lastModifiedBy>
  <cp:revision>199</cp:revision>
  <dcterms:created xsi:type="dcterms:W3CDTF">2009-11-02T13:43:18Z</dcterms:created>
  <dcterms:modified xsi:type="dcterms:W3CDTF">2018-08-14T05:17:53Z</dcterms:modified>
</cp:coreProperties>
</file>